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9" r:id="rId13"/>
    <p:sldId id="270" r:id="rId14"/>
    <p:sldId id="271" r:id="rId15"/>
    <p:sldId id="272" r:id="rId16"/>
    <p:sldId id="273" r:id="rId17"/>
    <p:sldId id="267" r:id="rId18"/>
    <p:sldId id="268" r:id="rId19"/>
    <p:sldId id="274" r:id="rId20"/>
    <p:sldId id="275" r:id="rId21"/>
    <p:sldId id="276" r:id="rId22"/>
    <p:sldId id="277" r:id="rId23"/>
    <p:sldId id="278" r:id="rId24"/>
    <p:sldId id="279" r:id="rId25"/>
    <p:sldId id="280"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8" d="100"/>
          <a:sy n="108" d="100"/>
        </p:scale>
        <p:origin x="984"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1.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799" y="1082860"/>
            <a:ext cx="7898907" cy="2219633"/>
          </a:xfrm>
        </p:spPr>
        <p:txBody>
          <a:bodyPr>
            <a:normAutofit/>
          </a:bodyPr>
          <a:lstStyle/>
          <a:p>
            <a:r>
              <a:rPr dirty="0"/>
              <a:t>Contrast Stretching </a:t>
            </a:r>
            <a:r>
              <a:rPr lang="en-US" dirty="0"/>
              <a:t>, Intensity and bit plane slicing, histogram equalization</a:t>
            </a:r>
            <a:endParaRPr dirty="0"/>
          </a:p>
        </p:txBody>
      </p:sp>
      <p:sp>
        <p:nvSpPr>
          <p:cNvPr id="3" name="Subtitle 2"/>
          <p:cNvSpPr>
            <a:spLocks noGrp="1"/>
          </p:cNvSpPr>
          <p:nvPr>
            <p:ph type="subTitle" idx="1"/>
          </p:nvPr>
        </p:nvSpPr>
        <p:spPr/>
        <p:txBody>
          <a:bodyPr>
            <a:normAutofit fontScale="85000" lnSpcReduction="20000"/>
          </a:bodyPr>
          <a:lstStyle/>
          <a:p>
            <a:r>
              <a:rPr lang="en-US" dirty="0"/>
              <a:t>Md. Ferdous</a:t>
            </a:r>
          </a:p>
          <a:p>
            <a:r>
              <a:rPr lang="en-US" dirty="0"/>
              <a:t>Lecturer</a:t>
            </a:r>
          </a:p>
          <a:p>
            <a:r>
              <a:rPr lang="en-US" dirty="0"/>
              <a:t>Dept. of CSE</a:t>
            </a:r>
          </a:p>
          <a:p>
            <a:r>
              <a:rPr lang="en-US"/>
              <a:t>BSMRSTU</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B01255-5D10-2A91-9303-20E131E0CB3A}"/>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1539536" y="1907173"/>
            <a:ext cx="5638800" cy="1495425"/>
          </a:xfrm>
          <a:prstGeom prst="rect">
            <a:avLst/>
          </a:prstGeom>
        </p:spPr>
      </p:pic>
      <p:sp>
        <p:nvSpPr>
          <p:cNvPr id="6" name="Title 1">
            <a:extLst>
              <a:ext uri="{FF2B5EF4-FFF2-40B4-BE49-F238E27FC236}">
                <a16:creationId xmlns:a16="http://schemas.microsoft.com/office/drawing/2014/main" id="{3D3062EE-A5B9-40AC-0B1B-2207316B01BE}"/>
              </a:ext>
            </a:extLst>
          </p:cNvPr>
          <p:cNvSpPr>
            <a:spLocks noGrp="1"/>
          </p:cNvSpPr>
          <p:nvPr>
            <p:ph type="title"/>
          </p:nvPr>
        </p:nvSpPr>
        <p:spPr>
          <a:xfrm>
            <a:off x="457200" y="100936"/>
            <a:ext cx="8229600" cy="595374"/>
          </a:xfrm>
        </p:spPr>
        <p:txBody>
          <a:bodyPr>
            <a:normAutofit fontScale="90000"/>
          </a:bodyPr>
          <a:lstStyle/>
          <a:p>
            <a:r>
              <a:rPr lang="en-US" dirty="0"/>
              <a:t>Intensity-Level Slicing</a:t>
            </a:r>
          </a:p>
        </p:txBody>
      </p:sp>
    </p:spTree>
    <p:extLst>
      <p:ext uri="{BB962C8B-B14F-4D97-AF65-F5344CB8AC3E}">
        <p14:creationId xmlns:p14="http://schemas.microsoft.com/office/powerpoint/2010/main" val="389124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F6B5-6DE2-91B2-AB61-5D3163F15899}"/>
              </a:ext>
            </a:extLst>
          </p:cNvPr>
          <p:cNvSpPr>
            <a:spLocks noGrp="1"/>
          </p:cNvSpPr>
          <p:nvPr>
            <p:ph type="title"/>
          </p:nvPr>
        </p:nvSpPr>
        <p:spPr>
          <a:xfrm>
            <a:off x="457200" y="274638"/>
            <a:ext cx="8229600" cy="457199"/>
          </a:xfrm>
        </p:spPr>
        <p:txBody>
          <a:bodyPr>
            <a:normAutofit fontScale="90000"/>
          </a:bodyPr>
          <a:lstStyle/>
          <a:p>
            <a:r>
              <a:rPr lang="en-US" b="1" dirty="0"/>
              <a:t>Bit plane slicing</a:t>
            </a:r>
            <a:endParaRPr lang="en-US" dirty="0"/>
          </a:p>
        </p:txBody>
      </p:sp>
      <p:sp>
        <p:nvSpPr>
          <p:cNvPr id="3" name="Content Placeholder 2">
            <a:extLst>
              <a:ext uri="{FF2B5EF4-FFF2-40B4-BE49-F238E27FC236}">
                <a16:creationId xmlns:a16="http://schemas.microsoft.com/office/drawing/2014/main" id="{87074E3B-C47A-7771-9F3E-D9D02552BDD8}"/>
              </a:ext>
            </a:extLst>
          </p:cNvPr>
          <p:cNvSpPr>
            <a:spLocks noGrp="1"/>
          </p:cNvSpPr>
          <p:nvPr>
            <p:ph idx="1"/>
          </p:nvPr>
        </p:nvSpPr>
        <p:spPr>
          <a:xfrm>
            <a:off x="386178" y="1136343"/>
            <a:ext cx="8229600" cy="4525963"/>
          </a:xfrm>
        </p:spPr>
        <p:txBody>
          <a:bodyPr>
            <a:normAutofit fontScale="85000" lnSpcReduction="20000"/>
          </a:bodyPr>
          <a:lstStyle/>
          <a:p>
            <a:r>
              <a:rPr lang="en-US" b="1" dirty="0"/>
              <a:t>Bit plane slicing</a:t>
            </a:r>
            <a:r>
              <a:rPr lang="en-US" dirty="0"/>
              <a:t> is a technique used to visualize and analyze the contribution of each bit in the binary representation of pixel intensities in an image. Each pixel intensity is typically represented in an 8-bit format (ranging from 0 to 255), where each bit holds a specific weight.</a:t>
            </a:r>
          </a:p>
          <a:p>
            <a:r>
              <a:rPr lang="en-US" dirty="0"/>
              <a:t>In </a:t>
            </a:r>
            <a:r>
              <a:rPr lang="en-US" b="1" dirty="0"/>
              <a:t>bit plane slicing</a:t>
            </a:r>
            <a:r>
              <a:rPr lang="en-US" dirty="0"/>
              <a:t>, the image is decomposed into its individual bit planes. Each bit plane represents the contribution of a particular bit in the binary representation of the pixel values. This technique can be useful for understanding how different bits contribute to the overall appearance of an image.</a:t>
            </a:r>
          </a:p>
          <a:p>
            <a:endParaRPr lang="en-US" dirty="0"/>
          </a:p>
        </p:txBody>
      </p:sp>
    </p:spTree>
    <p:extLst>
      <p:ext uri="{BB962C8B-B14F-4D97-AF65-F5344CB8AC3E}">
        <p14:creationId xmlns:p14="http://schemas.microsoft.com/office/powerpoint/2010/main" val="1828189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0F1278-F663-A226-E3CC-0C66D191A5C8}"/>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533400" y="1343025"/>
            <a:ext cx="8077200" cy="4171950"/>
          </a:xfrm>
          <a:prstGeom prst="rect">
            <a:avLst/>
          </a:prstGeom>
        </p:spPr>
      </p:pic>
      <p:sp>
        <p:nvSpPr>
          <p:cNvPr id="6" name="Title 1">
            <a:extLst>
              <a:ext uri="{FF2B5EF4-FFF2-40B4-BE49-F238E27FC236}">
                <a16:creationId xmlns:a16="http://schemas.microsoft.com/office/drawing/2014/main" id="{F17031CC-0DF4-E82E-98F1-D295FB301DC2}"/>
              </a:ext>
            </a:extLst>
          </p:cNvPr>
          <p:cNvSpPr>
            <a:spLocks noGrp="1"/>
          </p:cNvSpPr>
          <p:nvPr>
            <p:ph type="title"/>
          </p:nvPr>
        </p:nvSpPr>
        <p:spPr>
          <a:xfrm>
            <a:off x="457200" y="274638"/>
            <a:ext cx="8229600" cy="457199"/>
          </a:xfrm>
        </p:spPr>
        <p:txBody>
          <a:bodyPr>
            <a:normAutofit fontScale="90000"/>
          </a:bodyPr>
          <a:lstStyle/>
          <a:p>
            <a:r>
              <a:rPr lang="en-US" b="1" dirty="0"/>
              <a:t>Bit plane slicing</a:t>
            </a:r>
            <a:endParaRPr lang="en-US" dirty="0"/>
          </a:p>
        </p:txBody>
      </p:sp>
    </p:spTree>
    <p:extLst>
      <p:ext uri="{BB962C8B-B14F-4D97-AF65-F5344CB8AC3E}">
        <p14:creationId xmlns:p14="http://schemas.microsoft.com/office/powerpoint/2010/main" val="3818086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1E269D-4085-25F8-1CF9-05F482E5B1F9}"/>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1133475" y="1414277"/>
            <a:ext cx="6877050" cy="4295775"/>
          </a:xfrm>
          <a:prstGeom prst="rect">
            <a:avLst/>
          </a:prstGeom>
        </p:spPr>
      </p:pic>
      <p:sp>
        <p:nvSpPr>
          <p:cNvPr id="6" name="Title 1">
            <a:extLst>
              <a:ext uri="{FF2B5EF4-FFF2-40B4-BE49-F238E27FC236}">
                <a16:creationId xmlns:a16="http://schemas.microsoft.com/office/drawing/2014/main" id="{D30C7757-328C-E40B-9ED8-9E1FF944AD04}"/>
              </a:ext>
            </a:extLst>
          </p:cNvPr>
          <p:cNvSpPr>
            <a:spLocks noGrp="1"/>
          </p:cNvSpPr>
          <p:nvPr>
            <p:ph type="title"/>
          </p:nvPr>
        </p:nvSpPr>
        <p:spPr>
          <a:xfrm>
            <a:off x="457200" y="274638"/>
            <a:ext cx="8229600" cy="457199"/>
          </a:xfrm>
        </p:spPr>
        <p:txBody>
          <a:bodyPr>
            <a:normAutofit fontScale="90000"/>
          </a:bodyPr>
          <a:lstStyle/>
          <a:p>
            <a:r>
              <a:rPr lang="en-US" b="1" dirty="0"/>
              <a:t>Bit plane slicing</a:t>
            </a:r>
            <a:endParaRPr lang="en-US" dirty="0"/>
          </a:p>
        </p:txBody>
      </p:sp>
    </p:spTree>
    <p:extLst>
      <p:ext uri="{BB962C8B-B14F-4D97-AF65-F5344CB8AC3E}">
        <p14:creationId xmlns:p14="http://schemas.microsoft.com/office/powerpoint/2010/main" val="4246286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17475C-30F4-E581-2AD5-002E1B12BE8D}"/>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738187" y="952500"/>
            <a:ext cx="7667625" cy="4953000"/>
          </a:xfrm>
          <a:prstGeom prst="rect">
            <a:avLst/>
          </a:prstGeom>
        </p:spPr>
      </p:pic>
      <p:sp>
        <p:nvSpPr>
          <p:cNvPr id="6" name="Title 1">
            <a:extLst>
              <a:ext uri="{FF2B5EF4-FFF2-40B4-BE49-F238E27FC236}">
                <a16:creationId xmlns:a16="http://schemas.microsoft.com/office/drawing/2014/main" id="{9F04A6F6-D369-20CA-F17C-2EF560733C71}"/>
              </a:ext>
            </a:extLst>
          </p:cNvPr>
          <p:cNvSpPr>
            <a:spLocks noGrp="1"/>
          </p:cNvSpPr>
          <p:nvPr>
            <p:ph type="title"/>
          </p:nvPr>
        </p:nvSpPr>
        <p:spPr>
          <a:xfrm>
            <a:off x="457200" y="274638"/>
            <a:ext cx="8229600" cy="457199"/>
          </a:xfrm>
        </p:spPr>
        <p:txBody>
          <a:bodyPr>
            <a:normAutofit fontScale="90000"/>
          </a:bodyPr>
          <a:lstStyle/>
          <a:p>
            <a:r>
              <a:rPr lang="en-US" b="1" dirty="0"/>
              <a:t>Bit plane slicing</a:t>
            </a:r>
            <a:endParaRPr lang="en-US" dirty="0"/>
          </a:p>
        </p:txBody>
      </p:sp>
    </p:spTree>
    <p:extLst>
      <p:ext uri="{BB962C8B-B14F-4D97-AF65-F5344CB8AC3E}">
        <p14:creationId xmlns:p14="http://schemas.microsoft.com/office/powerpoint/2010/main" val="2110832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2CEAD4-40CB-F135-FFED-E74097E36067}"/>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1630624" y="1198669"/>
            <a:ext cx="6706071" cy="3897113"/>
          </a:xfrm>
          <a:prstGeom prst="rect">
            <a:avLst/>
          </a:prstGeom>
        </p:spPr>
      </p:pic>
      <p:sp>
        <p:nvSpPr>
          <p:cNvPr id="6" name="Title 1">
            <a:extLst>
              <a:ext uri="{FF2B5EF4-FFF2-40B4-BE49-F238E27FC236}">
                <a16:creationId xmlns:a16="http://schemas.microsoft.com/office/drawing/2014/main" id="{DAE92BD4-12C0-A2BC-CD9E-627B193D6DC1}"/>
              </a:ext>
            </a:extLst>
          </p:cNvPr>
          <p:cNvSpPr>
            <a:spLocks noGrp="1"/>
          </p:cNvSpPr>
          <p:nvPr>
            <p:ph type="title"/>
          </p:nvPr>
        </p:nvSpPr>
        <p:spPr>
          <a:xfrm>
            <a:off x="457200" y="274638"/>
            <a:ext cx="8229600" cy="457199"/>
          </a:xfrm>
        </p:spPr>
        <p:txBody>
          <a:bodyPr>
            <a:normAutofit fontScale="90000"/>
          </a:bodyPr>
          <a:lstStyle/>
          <a:p>
            <a:r>
              <a:rPr lang="en-US" b="1" dirty="0"/>
              <a:t>Bit plane slicing</a:t>
            </a:r>
            <a:endParaRPr lang="en-US" dirty="0"/>
          </a:p>
        </p:txBody>
      </p:sp>
    </p:spTree>
    <p:extLst>
      <p:ext uri="{BB962C8B-B14F-4D97-AF65-F5344CB8AC3E}">
        <p14:creationId xmlns:p14="http://schemas.microsoft.com/office/powerpoint/2010/main" val="2170451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FC7511-56BF-0FE3-9023-3006CA595F4B}"/>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622200" y="1166018"/>
            <a:ext cx="7562248" cy="4525963"/>
          </a:xfrm>
        </p:spPr>
      </p:pic>
      <p:sp>
        <p:nvSpPr>
          <p:cNvPr id="6" name="Title 1">
            <a:extLst>
              <a:ext uri="{FF2B5EF4-FFF2-40B4-BE49-F238E27FC236}">
                <a16:creationId xmlns:a16="http://schemas.microsoft.com/office/drawing/2014/main" id="{AAD09CE2-1894-A33A-CC88-6F7B44BDE2AE}"/>
              </a:ext>
            </a:extLst>
          </p:cNvPr>
          <p:cNvSpPr>
            <a:spLocks noGrp="1"/>
          </p:cNvSpPr>
          <p:nvPr>
            <p:ph type="title"/>
          </p:nvPr>
        </p:nvSpPr>
        <p:spPr>
          <a:xfrm>
            <a:off x="457200" y="274638"/>
            <a:ext cx="8229600" cy="457199"/>
          </a:xfrm>
        </p:spPr>
        <p:txBody>
          <a:bodyPr>
            <a:normAutofit fontScale="90000"/>
          </a:bodyPr>
          <a:lstStyle/>
          <a:p>
            <a:r>
              <a:rPr lang="en-US" b="1" dirty="0"/>
              <a:t>Bit plane slicing</a:t>
            </a:r>
            <a:endParaRPr lang="en-US" dirty="0"/>
          </a:p>
        </p:txBody>
      </p:sp>
    </p:spTree>
    <p:extLst>
      <p:ext uri="{BB962C8B-B14F-4D97-AF65-F5344CB8AC3E}">
        <p14:creationId xmlns:p14="http://schemas.microsoft.com/office/powerpoint/2010/main" val="3273899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65D93A-F5A8-BF1A-ED12-AD5FBFE7BD1A}"/>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1085388" y="1197652"/>
            <a:ext cx="6824616" cy="4859551"/>
          </a:xfrm>
          <a:prstGeom prst="rect">
            <a:avLst/>
          </a:prstGeom>
        </p:spPr>
      </p:pic>
      <p:sp>
        <p:nvSpPr>
          <p:cNvPr id="6" name="Title 1">
            <a:extLst>
              <a:ext uri="{FF2B5EF4-FFF2-40B4-BE49-F238E27FC236}">
                <a16:creationId xmlns:a16="http://schemas.microsoft.com/office/drawing/2014/main" id="{AB5335A2-F0D1-9EA2-9C4D-738E3B961289}"/>
              </a:ext>
            </a:extLst>
          </p:cNvPr>
          <p:cNvSpPr>
            <a:spLocks noGrp="1"/>
          </p:cNvSpPr>
          <p:nvPr>
            <p:ph type="title"/>
          </p:nvPr>
        </p:nvSpPr>
        <p:spPr>
          <a:xfrm>
            <a:off x="457200" y="274638"/>
            <a:ext cx="8229600" cy="457199"/>
          </a:xfrm>
        </p:spPr>
        <p:txBody>
          <a:bodyPr>
            <a:normAutofit fontScale="90000"/>
          </a:bodyPr>
          <a:lstStyle/>
          <a:p>
            <a:r>
              <a:rPr lang="en-US" b="1" dirty="0"/>
              <a:t>Bit plane slicing</a:t>
            </a:r>
            <a:endParaRPr lang="en-US" dirty="0"/>
          </a:p>
        </p:txBody>
      </p:sp>
    </p:spTree>
    <p:extLst>
      <p:ext uri="{BB962C8B-B14F-4D97-AF65-F5344CB8AC3E}">
        <p14:creationId xmlns:p14="http://schemas.microsoft.com/office/powerpoint/2010/main" val="2094240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DBDFBC-3BF3-B9EA-4CAC-456C31F59692}"/>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1139069" y="1109524"/>
            <a:ext cx="6371440" cy="4647704"/>
          </a:xfrm>
          <a:prstGeom prst="rect">
            <a:avLst/>
          </a:prstGeom>
        </p:spPr>
      </p:pic>
      <p:sp>
        <p:nvSpPr>
          <p:cNvPr id="6" name="Title 1">
            <a:extLst>
              <a:ext uri="{FF2B5EF4-FFF2-40B4-BE49-F238E27FC236}">
                <a16:creationId xmlns:a16="http://schemas.microsoft.com/office/drawing/2014/main" id="{34A99A14-2917-6E2A-8C06-436C5D5D6CAE}"/>
              </a:ext>
            </a:extLst>
          </p:cNvPr>
          <p:cNvSpPr>
            <a:spLocks noGrp="1"/>
          </p:cNvSpPr>
          <p:nvPr>
            <p:ph type="title"/>
          </p:nvPr>
        </p:nvSpPr>
        <p:spPr>
          <a:xfrm>
            <a:off x="457200" y="274638"/>
            <a:ext cx="8229600" cy="457199"/>
          </a:xfrm>
        </p:spPr>
        <p:txBody>
          <a:bodyPr>
            <a:normAutofit fontScale="90000"/>
          </a:bodyPr>
          <a:lstStyle/>
          <a:p>
            <a:r>
              <a:rPr lang="en-US" b="1" dirty="0"/>
              <a:t>Bit plane slicing</a:t>
            </a:r>
            <a:endParaRPr lang="en-US" dirty="0"/>
          </a:p>
        </p:txBody>
      </p:sp>
    </p:spTree>
    <p:extLst>
      <p:ext uri="{BB962C8B-B14F-4D97-AF65-F5344CB8AC3E}">
        <p14:creationId xmlns:p14="http://schemas.microsoft.com/office/powerpoint/2010/main" val="307528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7E96EB-E097-C7E8-C402-9595997FF08A}"/>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1195572" y="1284903"/>
            <a:ext cx="6607900" cy="4824172"/>
          </a:xfrm>
          <a:prstGeom prst="rect">
            <a:avLst/>
          </a:prstGeom>
        </p:spPr>
      </p:pic>
      <p:sp>
        <p:nvSpPr>
          <p:cNvPr id="6" name="Title 1">
            <a:extLst>
              <a:ext uri="{FF2B5EF4-FFF2-40B4-BE49-F238E27FC236}">
                <a16:creationId xmlns:a16="http://schemas.microsoft.com/office/drawing/2014/main" id="{D4032210-E20D-180D-8F88-79B36892D917}"/>
              </a:ext>
            </a:extLst>
          </p:cNvPr>
          <p:cNvSpPr>
            <a:spLocks noGrp="1"/>
          </p:cNvSpPr>
          <p:nvPr>
            <p:ph type="title"/>
          </p:nvPr>
        </p:nvSpPr>
        <p:spPr>
          <a:xfrm>
            <a:off x="457200" y="274638"/>
            <a:ext cx="8229600" cy="457199"/>
          </a:xfrm>
        </p:spPr>
        <p:txBody>
          <a:bodyPr>
            <a:normAutofit fontScale="90000"/>
          </a:bodyPr>
          <a:lstStyle/>
          <a:p>
            <a:r>
              <a:rPr lang="en-US" b="1" dirty="0"/>
              <a:t>Bit plane slicing</a:t>
            </a:r>
            <a:endParaRPr lang="en-US" dirty="0"/>
          </a:p>
        </p:txBody>
      </p:sp>
    </p:spTree>
    <p:extLst>
      <p:ext uri="{BB962C8B-B14F-4D97-AF65-F5344CB8AC3E}">
        <p14:creationId xmlns:p14="http://schemas.microsoft.com/office/powerpoint/2010/main" val="3065750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C654B-EB86-55B6-E352-9C755BC05191}"/>
              </a:ext>
            </a:extLst>
          </p:cNvPr>
          <p:cNvSpPr>
            <a:spLocks noGrp="1"/>
          </p:cNvSpPr>
          <p:nvPr>
            <p:ph type="title"/>
          </p:nvPr>
        </p:nvSpPr>
        <p:spPr>
          <a:xfrm>
            <a:off x="457200" y="274638"/>
            <a:ext cx="8229600" cy="457199"/>
          </a:xfrm>
        </p:spPr>
        <p:txBody>
          <a:bodyPr>
            <a:normAutofit fontScale="90000"/>
          </a:bodyPr>
          <a:lstStyle/>
          <a:p>
            <a:r>
              <a:rPr lang="en-US" dirty="0"/>
              <a:t>Contrast Stretching</a:t>
            </a:r>
          </a:p>
        </p:txBody>
      </p:sp>
      <p:sp>
        <p:nvSpPr>
          <p:cNvPr id="3" name="Content Placeholder 2">
            <a:extLst>
              <a:ext uri="{FF2B5EF4-FFF2-40B4-BE49-F238E27FC236}">
                <a16:creationId xmlns:a16="http://schemas.microsoft.com/office/drawing/2014/main" id="{4CF92A9E-FAC0-FF52-9F5C-5D57B605E2BE}"/>
              </a:ext>
            </a:extLst>
          </p:cNvPr>
          <p:cNvSpPr>
            <a:spLocks noGrp="1"/>
          </p:cNvSpPr>
          <p:nvPr>
            <p:ph idx="1"/>
          </p:nvPr>
        </p:nvSpPr>
        <p:spPr>
          <a:xfrm>
            <a:off x="353257" y="925497"/>
            <a:ext cx="8229600" cy="4525963"/>
          </a:xfrm>
        </p:spPr>
        <p:txBody>
          <a:bodyPr>
            <a:normAutofit/>
          </a:bodyPr>
          <a:lstStyle/>
          <a:p>
            <a:pPr algn="just"/>
            <a:r>
              <a:rPr lang="en-US" sz="1800" dirty="0"/>
              <a:t>Contrast stretching is a mathematical technique used in image processing to enhance the contrast of an image. It adjusts the range of intensity values in the image to occupy a broader spectrum, making features more distinguishable.</a:t>
            </a:r>
          </a:p>
          <a:p>
            <a:pPr algn="just"/>
            <a:endParaRPr lang="en-US" sz="1800" dirty="0"/>
          </a:p>
        </p:txBody>
      </p:sp>
      <p:pic>
        <p:nvPicPr>
          <p:cNvPr id="5" name="Picture 4">
            <a:extLst>
              <a:ext uri="{FF2B5EF4-FFF2-40B4-BE49-F238E27FC236}">
                <a16:creationId xmlns:a16="http://schemas.microsoft.com/office/drawing/2014/main" id="{27010641-3521-141F-54D8-406DF3B4A746}"/>
              </a:ext>
            </a:extLst>
          </p:cNvPr>
          <p:cNvPicPr>
            <a:picLocks noChangeAspect="1"/>
          </p:cNvPicPr>
          <p:nvPr/>
        </p:nvPicPr>
        <p:blipFill>
          <a:blip r:embed="rId2"/>
          <a:stretch>
            <a:fillRect/>
          </a:stretch>
        </p:blipFill>
        <p:spPr>
          <a:xfrm>
            <a:off x="457200" y="1879800"/>
            <a:ext cx="8305800" cy="235267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B0E4273-9FE9-D236-74B6-CEBAD7F960C8}"/>
              </a:ext>
            </a:extLst>
          </p:cNvPr>
          <p:cNvPicPr>
            <a:picLocks noChangeAspect="1"/>
          </p:cNvPicPr>
          <p:nvPr/>
        </p:nvPicPr>
        <p:blipFill>
          <a:blip r:embed="rId3"/>
          <a:stretch>
            <a:fillRect/>
          </a:stretch>
        </p:blipFill>
        <p:spPr>
          <a:xfrm>
            <a:off x="881894" y="4430712"/>
            <a:ext cx="7172325" cy="21526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94671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9867E-8C3E-C676-A8EA-A81F76ABAACE}"/>
              </a:ext>
            </a:extLst>
          </p:cNvPr>
          <p:cNvSpPr>
            <a:spLocks noGrp="1"/>
          </p:cNvSpPr>
          <p:nvPr>
            <p:ph type="title"/>
          </p:nvPr>
        </p:nvSpPr>
        <p:spPr>
          <a:xfrm>
            <a:off x="457200" y="274638"/>
            <a:ext cx="8229600" cy="533230"/>
          </a:xfrm>
        </p:spPr>
        <p:txBody>
          <a:bodyPr>
            <a:normAutofit fontScale="90000"/>
          </a:bodyPr>
          <a:lstStyle/>
          <a:p>
            <a:r>
              <a:rPr lang="en-US" dirty="0"/>
              <a:t>Histogram Equalization</a:t>
            </a:r>
          </a:p>
        </p:txBody>
      </p:sp>
      <p:sp>
        <p:nvSpPr>
          <p:cNvPr id="3" name="Content Placeholder 2">
            <a:extLst>
              <a:ext uri="{FF2B5EF4-FFF2-40B4-BE49-F238E27FC236}">
                <a16:creationId xmlns:a16="http://schemas.microsoft.com/office/drawing/2014/main" id="{6C99DEEF-36C1-3D27-870D-B3594FBF0784}"/>
              </a:ext>
            </a:extLst>
          </p:cNvPr>
          <p:cNvSpPr>
            <a:spLocks noGrp="1"/>
          </p:cNvSpPr>
          <p:nvPr>
            <p:ph idx="1"/>
          </p:nvPr>
        </p:nvSpPr>
        <p:spPr/>
        <p:txBody>
          <a:bodyPr/>
          <a:lstStyle/>
          <a:p>
            <a:r>
              <a:rPr lang="en-US" dirty="0"/>
              <a:t>Histogram Equalization is a technique in image processing used to improve the contrast of an image. It redistributes the pixel intensity values so that the histogram of the resulting image is approximately uniform. This enhances image details, making the image appear clearer or more detailed.</a:t>
            </a:r>
          </a:p>
        </p:txBody>
      </p:sp>
    </p:spTree>
    <p:extLst>
      <p:ext uri="{BB962C8B-B14F-4D97-AF65-F5344CB8AC3E}">
        <p14:creationId xmlns:p14="http://schemas.microsoft.com/office/powerpoint/2010/main" val="1332081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F0D5906-6193-6A57-73CD-90E0A6ED7E09}"/>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752474" y="1214437"/>
            <a:ext cx="7934325" cy="4600326"/>
          </a:xfrm>
        </p:spPr>
      </p:pic>
      <p:sp>
        <p:nvSpPr>
          <p:cNvPr id="6" name="Title 1">
            <a:extLst>
              <a:ext uri="{FF2B5EF4-FFF2-40B4-BE49-F238E27FC236}">
                <a16:creationId xmlns:a16="http://schemas.microsoft.com/office/drawing/2014/main" id="{26A8843A-4595-CB15-079F-15A83AD47FA5}"/>
              </a:ext>
            </a:extLst>
          </p:cNvPr>
          <p:cNvSpPr>
            <a:spLocks noGrp="1"/>
          </p:cNvSpPr>
          <p:nvPr>
            <p:ph type="title"/>
          </p:nvPr>
        </p:nvSpPr>
        <p:spPr>
          <a:xfrm>
            <a:off x="457200" y="274638"/>
            <a:ext cx="8229600" cy="533230"/>
          </a:xfrm>
        </p:spPr>
        <p:txBody>
          <a:bodyPr>
            <a:normAutofit fontScale="90000"/>
          </a:bodyPr>
          <a:lstStyle/>
          <a:p>
            <a:r>
              <a:rPr lang="en-US" dirty="0"/>
              <a:t>Histogram Equalization</a:t>
            </a:r>
          </a:p>
        </p:txBody>
      </p:sp>
    </p:spTree>
    <p:extLst>
      <p:ext uri="{BB962C8B-B14F-4D97-AF65-F5344CB8AC3E}">
        <p14:creationId xmlns:p14="http://schemas.microsoft.com/office/powerpoint/2010/main" val="2018490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2265DD-1C37-4B46-75C1-250025DBC298}"/>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689729" y="1221698"/>
            <a:ext cx="7725130" cy="4424500"/>
          </a:xfrm>
          <a:prstGeom prst="rect">
            <a:avLst/>
          </a:prstGeom>
        </p:spPr>
      </p:pic>
      <p:sp>
        <p:nvSpPr>
          <p:cNvPr id="6" name="Title 1">
            <a:extLst>
              <a:ext uri="{FF2B5EF4-FFF2-40B4-BE49-F238E27FC236}">
                <a16:creationId xmlns:a16="http://schemas.microsoft.com/office/drawing/2014/main" id="{BA453312-38A5-B7BF-02D3-EF46C5E039C0}"/>
              </a:ext>
            </a:extLst>
          </p:cNvPr>
          <p:cNvSpPr>
            <a:spLocks noGrp="1"/>
          </p:cNvSpPr>
          <p:nvPr>
            <p:ph type="title"/>
          </p:nvPr>
        </p:nvSpPr>
        <p:spPr>
          <a:xfrm>
            <a:off x="457200" y="274638"/>
            <a:ext cx="8229600" cy="533230"/>
          </a:xfrm>
        </p:spPr>
        <p:txBody>
          <a:bodyPr>
            <a:normAutofit fontScale="90000"/>
          </a:bodyPr>
          <a:lstStyle/>
          <a:p>
            <a:r>
              <a:rPr lang="en-US" dirty="0"/>
              <a:t>Histogram Equalization</a:t>
            </a:r>
          </a:p>
        </p:txBody>
      </p:sp>
    </p:spTree>
    <p:extLst>
      <p:ext uri="{BB962C8B-B14F-4D97-AF65-F5344CB8AC3E}">
        <p14:creationId xmlns:p14="http://schemas.microsoft.com/office/powerpoint/2010/main" val="4208204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5A3120A-7F9E-967D-E473-C13489EC65E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871951" y="1166018"/>
            <a:ext cx="6896010" cy="5346537"/>
          </a:xfrm>
        </p:spPr>
      </p:pic>
      <p:sp>
        <p:nvSpPr>
          <p:cNvPr id="6" name="Title 1">
            <a:extLst>
              <a:ext uri="{FF2B5EF4-FFF2-40B4-BE49-F238E27FC236}">
                <a16:creationId xmlns:a16="http://schemas.microsoft.com/office/drawing/2014/main" id="{E852F97C-A58A-DA85-D0F7-8CAD6517E882}"/>
              </a:ext>
            </a:extLst>
          </p:cNvPr>
          <p:cNvSpPr>
            <a:spLocks noGrp="1"/>
          </p:cNvSpPr>
          <p:nvPr>
            <p:ph type="title"/>
          </p:nvPr>
        </p:nvSpPr>
        <p:spPr>
          <a:xfrm>
            <a:off x="457200" y="274638"/>
            <a:ext cx="8229600" cy="533230"/>
          </a:xfrm>
        </p:spPr>
        <p:txBody>
          <a:bodyPr>
            <a:normAutofit fontScale="90000"/>
          </a:bodyPr>
          <a:lstStyle/>
          <a:p>
            <a:r>
              <a:rPr lang="en-US" dirty="0"/>
              <a:t>Histogram Equalization</a:t>
            </a:r>
          </a:p>
        </p:txBody>
      </p:sp>
    </p:spTree>
    <p:extLst>
      <p:ext uri="{BB962C8B-B14F-4D97-AF65-F5344CB8AC3E}">
        <p14:creationId xmlns:p14="http://schemas.microsoft.com/office/powerpoint/2010/main" val="1619494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B3709A-701F-D81C-1ADE-7C8FDD9626FD}"/>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809578" y="807868"/>
            <a:ext cx="7455533" cy="5793218"/>
          </a:xfrm>
          <a:prstGeom prst="rect">
            <a:avLst/>
          </a:prstGeom>
        </p:spPr>
      </p:pic>
      <p:sp>
        <p:nvSpPr>
          <p:cNvPr id="6" name="Title 1">
            <a:extLst>
              <a:ext uri="{FF2B5EF4-FFF2-40B4-BE49-F238E27FC236}">
                <a16:creationId xmlns:a16="http://schemas.microsoft.com/office/drawing/2014/main" id="{D36A169A-BF14-822A-9538-AAC783ED0C06}"/>
              </a:ext>
            </a:extLst>
          </p:cNvPr>
          <p:cNvSpPr>
            <a:spLocks noGrp="1"/>
          </p:cNvSpPr>
          <p:nvPr>
            <p:ph type="title"/>
          </p:nvPr>
        </p:nvSpPr>
        <p:spPr>
          <a:xfrm>
            <a:off x="457200" y="114840"/>
            <a:ext cx="8229600" cy="533230"/>
          </a:xfrm>
        </p:spPr>
        <p:txBody>
          <a:bodyPr>
            <a:normAutofit fontScale="90000"/>
          </a:bodyPr>
          <a:lstStyle/>
          <a:p>
            <a:r>
              <a:rPr lang="en-US" dirty="0"/>
              <a:t>Histogram Equalization</a:t>
            </a:r>
          </a:p>
        </p:txBody>
      </p:sp>
    </p:spTree>
    <p:extLst>
      <p:ext uri="{BB962C8B-B14F-4D97-AF65-F5344CB8AC3E}">
        <p14:creationId xmlns:p14="http://schemas.microsoft.com/office/powerpoint/2010/main" val="332728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4B2889-0625-B4A1-E3FD-F7BC441481A3}"/>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1144803" y="1049460"/>
            <a:ext cx="7049286" cy="5737236"/>
          </a:xfrm>
          <a:prstGeom prst="rect">
            <a:avLst/>
          </a:prstGeom>
        </p:spPr>
      </p:pic>
      <p:sp>
        <p:nvSpPr>
          <p:cNvPr id="6" name="Title 1">
            <a:extLst>
              <a:ext uri="{FF2B5EF4-FFF2-40B4-BE49-F238E27FC236}">
                <a16:creationId xmlns:a16="http://schemas.microsoft.com/office/drawing/2014/main" id="{4C063BAF-0DF6-F8F0-D551-AEFBD2C605F1}"/>
              </a:ext>
            </a:extLst>
          </p:cNvPr>
          <p:cNvSpPr>
            <a:spLocks noGrp="1"/>
          </p:cNvSpPr>
          <p:nvPr>
            <p:ph type="title"/>
          </p:nvPr>
        </p:nvSpPr>
        <p:spPr>
          <a:xfrm>
            <a:off x="457200" y="274638"/>
            <a:ext cx="8229600" cy="533230"/>
          </a:xfrm>
        </p:spPr>
        <p:txBody>
          <a:bodyPr>
            <a:normAutofit fontScale="90000"/>
          </a:bodyPr>
          <a:lstStyle/>
          <a:p>
            <a:r>
              <a:rPr lang="en-US" dirty="0"/>
              <a:t>Histogram Equalization</a:t>
            </a:r>
          </a:p>
        </p:txBody>
      </p:sp>
    </p:spTree>
    <p:extLst>
      <p:ext uri="{BB962C8B-B14F-4D97-AF65-F5344CB8AC3E}">
        <p14:creationId xmlns:p14="http://schemas.microsoft.com/office/powerpoint/2010/main" val="201506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9C99E-76A2-DF1F-84F0-81C5898FC7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DE55AF-4D1C-6821-72B4-87D202E4E772}"/>
              </a:ext>
            </a:extLst>
          </p:cNvPr>
          <p:cNvSpPr>
            <a:spLocks noGrp="1"/>
          </p:cNvSpPr>
          <p:nvPr>
            <p:ph type="title"/>
          </p:nvPr>
        </p:nvSpPr>
        <p:spPr>
          <a:xfrm>
            <a:off x="457200" y="274638"/>
            <a:ext cx="8229600" cy="693028"/>
          </a:xfrm>
        </p:spPr>
        <p:txBody>
          <a:bodyPr>
            <a:normAutofit fontScale="90000"/>
          </a:bodyPr>
          <a:lstStyle/>
          <a:p>
            <a:r>
              <a:rPr lang="en-US" dirty="0"/>
              <a:t>Contrast Stretching</a:t>
            </a:r>
          </a:p>
        </p:txBody>
      </p:sp>
      <p:pic>
        <p:nvPicPr>
          <p:cNvPr id="5" name="Picture 4">
            <a:extLst>
              <a:ext uri="{FF2B5EF4-FFF2-40B4-BE49-F238E27FC236}">
                <a16:creationId xmlns:a16="http://schemas.microsoft.com/office/drawing/2014/main" id="{2E403FDE-5189-E388-A073-7FAD8A727AF5}"/>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371475" y="1695404"/>
            <a:ext cx="8401050" cy="3076575"/>
          </a:xfrm>
          <a:prstGeom prst="rect">
            <a:avLst/>
          </a:prstGeom>
        </p:spPr>
      </p:pic>
    </p:spTree>
    <p:extLst>
      <p:ext uri="{BB962C8B-B14F-4D97-AF65-F5344CB8AC3E}">
        <p14:creationId xmlns:p14="http://schemas.microsoft.com/office/powerpoint/2010/main" val="3127279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E851F-F5E9-803F-A844-C3010B7ABCC0}"/>
              </a:ext>
            </a:extLst>
          </p:cNvPr>
          <p:cNvSpPr>
            <a:spLocks noGrp="1"/>
          </p:cNvSpPr>
          <p:nvPr>
            <p:ph type="title"/>
          </p:nvPr>
        </p:nvSpPr>
        <p:spPr>
          <a:xfrm>
            <a:off x="457200" y="274638"/>
            <a:ext cx="8229600" cy="620712"/>
          </a:xfrm>
        </p:spPr>
        <p:txBody>
          <a:bodyPr>
            <a:normAutofit fontScale="90000"/>
          </a:bodyPr>
          <a:lstStyle/>
          <a:p>
            <a:r>
              <a:rPr lang="en-US" dirty="0"/>
              <a:t>Contrast Stretching</a:t>
            </a:r>
          </a:p>
        </p:txBody>
      </p:sp>
      <p:pic>
        <p:nvPicPr>
          <p:cNvPr id="5" name="Picture 4">
            <a:extLst>
              <a:ext uri="{FF2B5EF4-FFF2-40B4-BE49-F238E27FC236}">
                <a16:creationId xmlns:a16="http://schemas.microsoft.com/office/drawing/2014/main" id="{08D77B84-A7FE-75A3-A050-410DCFBE6A4D}"/>
              </a:ext>
            </a:extLst>
          </p:cNvPr>
          <p:cNvPicPr>
            <a:picLocks noChangeAspect="1"/>
          </p:cNvPicPr>
          <p:nvPr/>
        </p:nvPicPr>
        <p:blipFill>
          <a:blip r:embed="rId2"/>
          <a:stretch>
            <a:fillRect/>
          </a:stretch>
        </p:blipFill>
        <p:spPr>
          <a:xfrm>
            <a:off x="371475" y="1695404"/>
            <a:ext cx="8401050" cy="3076575"/>
          </a:xfrm>
          <a:prstGeom prst="rect">
            <a:avLst/>
          </a:prstGeom>
        </p:spPr>
      </p:pic>
      <p:pic>
        <p:nvPicPr>
          <p:cNvPr id="7" name="Picture 6">
            <a:extLst>
              <a:ext uri="{FF2B5EF4-FFF2-40B4-BE49-F238E27FC236}">
                <a16:creationId xmlns:a16="http://schemas.microsoft.com/office/drawing/2014/main" id="{2CC62313-1F1E-DD74-9D1D-FEC393CBA960}"/>
              </a:ext>
            </a:extLst>
          </p:cNvPr>
          <p:cNvPicPr>
            <a:picLocks noChangeAspect="1"/>
          </p:cNvPicPr>
          <p:nvPr/>
        </p:nvPicPr>
        <p:blipFill>
          <a:blip r:embed="rId3">
            <a:extLst>
              <a:ext uri="{BEBA8EAE-BF5A-486C-A8C5-ECC9F3942E4B}">
                <a14:imgProps xmlns:a14="http://schemas.microsoft.com/office/drawing/2010/main">
                  <a14:imgLayer r:embed="rId4">
                    <a14:imgEffect>
                      <a14:artisticFilmGrain/>
                    </a14:imgEffect>
                  </a14:imgLayer>
                </a14:imgProps>
              </a:ext>
            </a:extLst>
          </a:blip>
          <a:stretch>
            <a:fillRect/>
          </a:stretch>
        </p:blipFill>
        <p:spPr>
          <a:xfrm>
            <a:off x="280987" y="895350"/>
            <a:ext cx="8582025" cy="5067300"/>
          </a:xfrm>
          <a:prstGeom prst="rect">
            <a:avLst/>
          </a:prstGeom>
        </p:spPr>
      </p:pic>
    </p:spTree>
    <p:extLst>
      <p:ext uri="{BB962C8B-B14F-4D97-AF65-F5344CB8AC3E}">
        <p14:creationId xmlns:p14="http://schemas.microsoft.com/office/powerpoint/2010/main" val="1597368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39A34-987E-95FD-0C2B-E5780E990212}"/>
              </a:ext>
            </a:extLst>
          </p:cNvPr>
          <p:cNvSpPr>
            <a:spLocks noGrp="1"/>
          </p:cNvSpPr>
          <p:nvPr>
            <p:ph type="title"/>
          </p:nvPr>
        </p:nvSpPr>
        <p:spPr>
          <a:xfrm>
            <a:off x="457200" y="274638"/>
            <a:ext cx="8229600" cy="457199"/>
          </a:xfrm>
        </p:spPr>
        <p:txBody>
          <a:bodyPr>
            <a:normAutofit fontScale="90000"/>
          </a:bodyPr>
          <a:lstStyle/>
          <a:p>
            <a:r>
              <a:rPr lang="en-US" dirty="0"/>
              <a:t>Intensity-Level Slicing</a:t>
            </a:r>
          </a:p>
        </p:txBody>
      </p:sp>
      <p:sp>
        <p:nvSpPr>
          <p:cNvPr id="3" name="Content Placeholder 2">
            <a:extLst>
              <a:ext uri="{FF2B5EF4-FFF2-40B4-BE49-F238E27FC236}">
                <a16:creationId xmlns:a16="http://schemas.microsoft.com/office/drawing/2014/main" id="{1564CF46-8B5A-CC83-77CD-52AAD43710A8}"/>
              </a:ext>
            </a:extLst>
          </p:cNvPr>
          <p:cNvSpPr>
            <a:spLocks noGrp="1"/>
          </p:cNvSpPr>
          <p:nvPr>
            <p:ph idx="1"/>
          </p:nvPr>
        </p:nvSpPr>
        <p:spPr>
          <a:xfrm>
            <a:off x="324035" y="827844"/>
            <a:ext cx="8229600" cy="5755517"/>
          </a:xfrm>
        </p:spPr>
        <p:txBody>
          <a:bodyPr>
            <a:normAutofit/>
          </a:bodyPr>
          <a:lstStyle/>
          <a:p>
            <a:pPr algn="just"/>
            <a:r>
              <a:rPr lang="en-US" sz="1800" dirty="0">
                <a:latin typeface="Times New Roman" panose="02020603050405020304" pitchFamily="18" charset="0"/>
                <a:cs typeface="Times New Roman" panose="02020603050405020304" pitchFamily="18" charset="0"/>
              </a:rPr>
              <a:t>Intensity-level slicing is an image enhancement technique used to highlight specific ranges of intensity levels in an image while suppressing others. It’s particularly useful in applications like medical imaging and satellite image analysis, where emphasizing certain features is important.</a:t>
            </a:r>
          </a:p>
          <a:p>
            <a:pPr marL="0" indent="0" algn="just">
              <a:buNone/>
            </a:pPr>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Types of Intensity-Level Slicing</a:t>
            </a:r>
          </a:p>
          <a:p>
            <a:pPr>
              <a:buFont typeface="+mj-lt"/>
              <a:buAutoNum type="arabicPeriod"/>
            </a:pPr>
            <a:r>
              <a:rPr lang="en-US" sz="1800" b="1" dirty="0">
                <a:latin typeface="Times New Roman" panose="02020603050405020304" pitchFamily="18" charset="0"/>
                <a:cs typeface="Times New Roman" panose="02020603050405020304" pitchFamily="18" charset="0"/>
              </a:rPr>
              <a:t>Binary Slicing</a:t>
            </a:r>
            <a:r>
              <a:rPr lang="en-US" sz="18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1800" dirty="0">
                <a:latin typeface="Times New Roman" panose="02020603050405020304" pitchFamily="18" charset="0"/>
                <a:cs typeface="Times New Roman" panose="02020603050405020304" pitchFamily="18" charset="0"/>
              </a:rPr>
              <a:t>Specific intensity levels (or a range) are highlighted, while all other intensity levels are set to a background value.</a:t>
            </a:r>
          </a:p>
          <a:p>
            <a:pPr marL="742950" lvl="1" indent="-285750">
              <a:buFont typeface="+mj-lt"/>
              <a:buAutoNum type="arabicPeriod"/>
            </a:pPr>
            <a:r>
              <a:rPr lang="en-US" sz="1800" dirty="0">
                <a:latin typeface="Times New Roman" panose="02020603050405020304" pitchFamily="18" charset="0"/>
                <a:cs typeface="Times New Roman" panose="02020603050405020304" pitchFamily="18" charset="0"/>
              </a:rPr>
              <a:t>Often used to extract specific regions of interest.</a:t>
            </a:r>
          </a:p>
          <a:p>
            <a:pPr>
              <a:buFont typeface="+mj-lt"/>
              <a:buAutoNum type="arabicPeriod"/>
            </a:pPr>
            <a:r>
              <a:rPr lang="en-US" sz="1800" b="1" dirty="0">
                <a:latin typeface="Times New Roman" panose="02020603050405020304" pitchFamily="18" charset="0"/>
                <a:cs typeface="Times New Roman" panose="02020603050405020304" pitchFamily="18" charset="0"/>
              </a:rPr>
              <a:t>Gray Level Slicing with Background</a:t>
            </a:r>
            <a:r>
              <a:rPr lang="en-US" sz="1800" dirty="0">
                <a:latin typeface="Times New Roman" panose="02020603050405020304" pitchFamily="18" charset="0"/>
                <a:cs typeface="Times New Roman" panose="02020603050405020304" pitchFamily="18" charset="0"/>
              </a:rPr>
              <a:t>:</a:t>
            </a:r>
          </a:p>
          <a:p>
            <a:pPr marL="742950" lvl="1" indent="-285750">
              <a:buFont typeface="+mj-lt"/>
              <a:buAutoNum type="arabicPeriod"/>
            </a:pPr>
            <a:r>
              <a:rPr lang="en-US" sz="1800" dirty="0">
                <a:latin typeface="Times New Roman" panose="02020603050405020304" pitchFamily="18" charset="0"/>
                <a:cs typeface="Times New Roman" panose="02020603050405020304" pitchFamily="18" charset="0"/>
              </a:rPr>
              <a:t>Specific intensity levels are highlighted, but the background remains unchanged.</a:t>
            </a:r>
          </a:p>
          <a:p>
            <a:pPr marL="742950" lvl="1" indent="-285750">
              <a:buFont typeface="+mj-lt"/>
              <a:buAutoNum type="arabicPeriod"/>
            </a:pPr>
            <a:r>
              <a:rPr lang="en-US" sz="1800" dirty="0">
                <a:latin typeface="Times New Roman" panose="02020603050405020304" pitchFamily="18" charset="0"/>
                <a:cs typeface="Times New Roman" panose="02020603050405020304" pitchFamily="18" charset="0"/>
              </a:rPr>
              <a:t>Used to emphasize certain intensity ranges while preserving context.</a:t>
            </a:r>
          </a:p>
          <a:p>
            <a:pPr algn="just"/>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1704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1DE89-3FC6-8669-5206-21CAE2F8BBD7}"/>
              </a:ext>
            </a:extLst>
          </p:cNvPr>
          <p:cNvSpPr>
            <a:spLocks noGrp="1"/>
          </p:cNvSpPr>
          <p:nvPr>
            <p:ph type="title"/>
          </p:nvPr>
        </p:nvSpPr>
        <p:spPr>
          <a:xfrm>
            <a:off x="457200" y="274638"/>
            <a:ext cx="8229600" cy="613129"/>
          </a:xfrm>
        </p:spPr>
        <p:txBody>
          <a:bodyPr>
            <a:normAutofit fontScale="90000"/>
          </a:bodyPr>
          <a:lstStyle/>
          <a:p>
            <a:r>
              <a:rPr lang="en-US" dirty="0"/>
              <a:t>Intensity-Level Slicing</a:t>
            </a:r>
          </a:p>
        </p:txBody>
      </p:sp>
      <p:pic>
        <p:nvPicPr>
          <p:cNvPr id="5" name="Picture 4">
            <a:extLst>
              <a:ext uri="{FF2B5EF4-FFF2-40B4-BE49-F238E27FC236}">
                <a16:creationId xmlns:a16="http://schemas.microsoft.com/office/drawing/2014/main" id="{47B73B31-C161-DF99-76EB-DB512DCEDAA1}"/>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1749618" y="1576505"/>
            <a:ext cx="6044976" cy="4566348"/>
          </a:xfrm>
          <a:prstGeom prst="rect">
            <a:avLst/>
          </a:prstGeom>
        </p:spPr>
      </p:pic>
    </p:spTree>
    <p:extLst>
      <p:ext uri="{BB962C8B-B14F-4D97-AF65-F5344CB8AC3E}">
        <p14:creationId xmlns:p14="http://schemas.microsoft.com/office/powerpoint/2010/main" val="3937903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A1454B6-832A-8834-C71D-23D41EC12B5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1747837" y="1528030"/>
            <a:ext cx="5648325" cy="2752725"/>
          </a:xfrm>
        </p:spPr>
      </p:pic>
      <p:sp>
        <p:nvSpPr>
          <p:cNvPr id="4" name="Title 1">
            <a:extLst>
              <a:ext uri="{FF2B5EF4-FFF2-40B4-BE49-F238E27FC236}">
                <a16:creationId xmlns:a16="http://schemas.microsoft.com/office/drawing/2014/main" id="{99E1E667-0B2D-1693-32AE-DA4FAD8DCB06}"/>
              </a:ext>
            </a:extLst>
          </p:cNvPr>
          <p:cNvSpPr>
            <a:spLocks noGrp="1"/>
          </p:cNvSpPr>
          <p:nvPr>
            <p:ph type="title"/>
          </p:nvPr>
        </p:nvSpPr>
        <p:spPr>
          <a:xfrm>
            <a:off x="457200" y="274638"/>
            <a:ext cx="8229600" cy="550985"/>
          </a:xfrm>
        </p:spPr>
        <p:txBody>
          <a:bodyPr>
            <a:normAutofit fontScale="90000"/>
          </a:bodyPr>
          <a:lstStyle/>
          <a:p>
            <a:r>
              <a:rPr lang="en-US" dirty="0"/>
              <a:t>Intensity-Level Slicing</a:t>
            </a:r>
          </a:p>
        </p:txBody>
      </p:sp>
      <p:pic>
        <p:nvPicPr>
          <p:cNvPr id="8" name="Picture 7">
            <a:extLst>
              <a:ext uri="{FF2B5EF4-FFF2-40B4-BE49-F238E27FC236}">
                <a16:creationId xmlns:a16="http://schemas.microsoft.com/office/drawing/2014/main" id="{E23F06D2-BE4E-1858-3A90-525888E4BE09}"/>
              </a:ext>
            </a:extLst>
          </p:cNvPr>
          <p:cNvPicPr>
            <a:picLocks noChangeAspect="1"/>
          </p:cNvPicPr>
          <p:nvPr/>
        </p:nvPicPr>
        <p:blipFill>
          <a:blip r:embed="rId4">
            <a:extLst>
              <a:ext uri="{BEBA8EAE-BF5A-486C-A8C5-ECC9F3942E4B}">
                <a14:imgProps xmlns:a14="http://schemas.microsoft.com/office/drawing/2010/main">
                  <a14:imgLayer r:embed="rId5">
                    <a14:imgEffect>
                      <a14:artisticFilmGrain/>
                    </a14:imgEffect>
                  </a14:imgLayer>
                </a14:imgProps>
              </a:ext>
            </a:extLst>
          </a:blip>
          <a:stretch>
            <a:fillRect/>
          </a:stretch>
        </p:blipFill>
        <p:spPr>
          <a:xfrm>
            <a:off x="1255312" y="4488865"/>
            <a:ext cx="6296025" cy="1466850"/>
          </a:xfrm>
          <a:prstGeom prst="rect">
            <a:avLst/>
          </a:prstGeom>
        </p:spPr>
      </p:pic>
    </p:spTree>
    <p:extLst>
      <p:ext uri="{BB962C8B-B14F-4D97-AF65-F5344CB8AC3E}">
        <p14:creationId xmlns:p14="http://schemas.microsoft.com/office/powerpoint/2010/main" val="726385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D2A41-A46C-C5E6-B645-5AE4F1CF8E9D}"/>
              </a:ext>
            </a:extLst>
          </p:cNvPr>
          <p:cNvSpPr>
            <a:spLocks noGrp="1"/>
          </p:cNvSpPr>
          <p:nvPr>
            <p:ph type="title"/>
          </p:nvPr>
        </p:nvSpPr>
        <p:spPr>
          <a:xfrm>
            <a:off x="457200" y="100936"/>
            <a:ext cx="8229600" cy="595374"/>
          </a:xfrm>
        </p:spPr>
        <p:txBody>
          <a:bodyPr>
            <a:normAutofit fontScale="90000"/>
          </a:bodyPr>
          <a:lstStyle/>
          <a:p>
            <a:r>
              <a:rPr lang="en-US" dirty="0"/>
              <a:t>Intensity-Level Slicing</a:t>
            </a:r>
          </a:p>
        </p:txBody>
      </p:sp>
      <p:pic>
        <p:nvPicPr>
          <p:cNvPr id="5" name="Picture 4">
            <a:extLst>
              <a:ext uri="{FF2B5EF4-FFF2-40B4-BE49-F238E27FC236}">
                <a16:creationId xmlns:a16="http://schemas.microsoft.com/office/drawing/2014/main" id="{F2691743-5E62-7EBB-0BDD-98A4E4E9F9E7}"/>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209550" y="764342"/>
            <a:ext cx="8724900" cy="3917951"/>
          </a:xfrm>
          <a:prstGeom prst="rect">
            <a:avLst/>
          </a:prstGeom>
        </p:spPr>
      </p:pic>
      <p:pic>
        <p:nvPicPr>
          <p:cNvPr id="7" name="Picture 6">
            <a:extLst>
              <a:ext uri="{FF2B5EF4-FFF2-40B4-BE49-F238E27FC236}">
                <a16:creationId xmlns:a16="http://schemas.microsoft.com/office/drawing/2014/main" id="{3D745EBB-5280-C2AC-EB85-284B03DF47BA}"/>
              </a:ext>
            </a:extLst>
          </p:cNvPr>
          <p:cNvPicPr>
            <a:picLocks noChangeAspect="1"/>
          </p:cNvPicPr>
          <p:nvPr/>
        </p:nvPicPr>
        <p:blipFill>
          <a:blip r:embed="rId4">
            <a:extLst>
              <a:ext uri="{BEBA8EAE-BF5A-486C-A8C5-ECC9F3942E4B}">
                <a14:imgProps xmlns:a14="http://schemas.microsoft.com/office/drawing/2010/main">
                  <a14:imgLayer r:embed="rId5">
                    <a14:imgEffect>
                      <a14:artisticFilmGrain/>
                    </a14:imgEffect>
                  </a14:imgLayer>
                </a14:imgProps>
              </a:ext>
            </a:extLst>
          </a:blip>
          <a:stretch>
            <a:fillRect/>
          </a:stretch>
        </p:blipFill>
        <p:spPr>
          <a:xfrm>
            <a:off x="904875" y="4818357"/>
            <a:ext cx="5505450" cy="1447800"/>
          </a:xfrm>
          <a:prstGeom prst="rect">
            <a:avLst/>
          </a:prstGeom>
        </p:spPr>
      </p:pic>
    </p:spTree>
    <p:extLst>
      <p:ext uri="{BB962C8B-B14F-4D97-AF65-F5344CB8AC3E}">
        <p14:creationId xmlns:p14="http://schemas.microsoft.com/office/powerpoint/2010/main" val="893858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31C3D7-65EA-F977-CAF3-C8451ACDC126}"/>
              </a:ext>
            </a:extLst>
          </p:cNvPr>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601185" y="910932"/>
            <a:ext cx="6343650" cy="1343025"/>
          </a:xfrm>
          <a:prstGeom prst="rect">
            <a:avLst/>
          </a:prstGeom>
        </p:spPr>
      </p:pic>
      <p:pic>
        <p:nvPicPr>
          <p:cNvPr id="7" name="Picture 6">
            <a:extLst>
              <a:ext uri="{FF2B5EF4-FFF2-40B4-BE49-F238E27FC236}">
                <a16:creationId xmlns:a16="http://schemas.microsoft.com/office/drawing/2014/main" id="{760BC4B4-B8DB-B319-7B89-DB155BA573F3}"/>
              </a:ext>
            </a:extLst>
          </p:cNvPr>
          <p:cNvPicPr>
            <a:picLocks noChangeAspect="1"/>
          </p:cNvPicPr>
          <p:nvPr/>
        </p:nvPicPr>
        <p:blipFill>
          <a:blip r:embed="rId4">
            <a:extLst>
              <a:ext uri="{BEBA8EAE-BF5A-486C-A8C5-ECC9F3942E4B}">
                <a14:imgProps xmlns:a14="http://schemas.microsoft.com/office/drawing/2010/main">
                  <a14:imgLayer r:embed="rId5">
                    <a14:imgEffect>
                      <a14:artisticTexturizer/>
                    </a14:imgEffect>
                  </a14:imgLayer>
                </a14:imgProps>
              </a:ext>
            </a:extLst>
          </a:blip>
          <a:stretch>
            <a:fillRect/>
          </a:stretch>
        </p:blipFill>
        <p:spPr>
          <a:xfrm>
            <a:off x="309978" y="2253957"/>
            <a:ext cx="8763000" cy="4505325"/>
          </a:xfrm>
          <a:prstGeom prst="rect">
            <a:avLst/>
          </a:prstGeom>
          <a:effectLst>
            <a:outerShdw blurRad="50800" dist="38100" dir="5400000" algn="t" rotWithShape="0">
              <a:prstClr val="black">
                <a:alpha val="40000"/>
              </a:prstClr>
            </a:outerShdw>
          </a:effectLst>
        </p:spPr>
      </p:pic>
      <p:sp>
        <p:nvSpPr>
          <p:cNvPr id="8" name="Title 1">
            <a:extLst>
              <a:ext uri="{FF2B5EF4-FFF2-40B4-BE49-F238E27FC236}">
                <a16:creationId xmlns:a16="http://schemas.microsoft.com/office/drawing/2014/main" id="{47B866C1-0CE1-F22B-17F8-5EC45762BCCD}"/>
              </a:ext>
            </a:extLst>
          </p:cNvPr>
          <p:cNvSpPr>
            <a:spLocks noGrp="1"/>
          </p:cNvSpPr>
          <p:nvPr>
            <p:ph type="title"/>
          </p:nvPr>
        </p:nvSpPr>
        <p:spPr>
          <a:xfrm>
            <a:off x="457200" y="100936"/>
            <a:ext cx="8229600" cy="595374"/>
          </a:xfrm>
        </p:spPr>
        <p:txBody>
          <a:bodyPr>
            <a:normAutofit fontScale="90000"/>
          </a:bodyPr>
          <a:lstStyle/>
          <a:p>
            <a:r>
              <a:rPr lang="en-US" dirty="0"/>
              <a:t>Intensity-Level Slicing</a:t>
            </a:r>
          </a:p>
        </p:txBody>
      </p:sp>
    </p:spTree>
    <p:extLst>
      <p:ext uri="{BB962C8B-B14F-4D97-AF65-F5344CB8AC3E}">
        <p14:creationId xmlns:p14="http://schemas.microsoft.com/office/powerpoint/2010/main" val="19759150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147</TotalTime>
  <Words>379</Words>
  <Application>Microsoft Office PowerPoint</Application>
  <PresentationFormat>On-screen Show (4:3)</PresentationFormat>
  <Paragraphs>42</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Times New Roman</vt:lpstr>
      <vt:lpstr>Office Theme</vt:lpstr>
      <vt:lpstr>Contrast Stretching , Intensity and bit plane slicing, histogram equalization</vt:lpstr>
      <vt:lpstr>Contrast Stretching</vt:lpstr>
      <vt:lpstr>Contrast Stretching</vt:lpstr>
      <vt:lpstr>Contrast Stretching</vt:lpstr>
      <vt:lpstr>Intensity-Level Slicing</vt:lpstr>
      <vt:lpstr>Intensity-Level Slicing</vt:lpstr>
      <vt:lpstr>Intensity-Level Slicing</vt:lpstr>
      <vt:lpstr>Intensity-Level Slicing</vt:lpstr>
      <vt:lpstr>Intensity-Level Slicing</vt:lpstr>
      <vt:lpstr>Intensity-Level Slicing</vt:lpstr>
      <vt:lpstr>Bit plane slicing</vt:lpstr>
      <vt:lpstr>Bit plane slicing</vt:lpstr>
      <vt:lpstr>Bit plane slicing</vt:lpstr>
      <vt:lpstr>Bit plane slicing</vt:lpstr>
      <vt:lpstr>Bit plane slicing</vt:lpstr>
      <vt:lpstr>Bit plane slicing</vt:lpstr>
      <vt:lpstr>Bit plane slicing</vt:lpstr>
      <vt:lpstr>Bit plane slicing</vt:lpstr>
      <vt:lpstr>Bit plane slicing</vt:lpstr>
      <vt:lpstr>Histogram Equalization</vt:lpstr>
      <vt:lpstr>Histogram Equalization</vt:lpstr>
      <vt:lpstr>Histogram Equalization</vt:lpstr>
      <vt:lpstr>Histogram Equalization</vt:lpstr>
      <vt:lpstr>Histogram Equalization</vt:lpstr>
      <vt:lpstr>Histogram Equalization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Md-Ferdous</cp:lastModifiedBy>
  <cp:revision>17</cp:revision>
  <dcterms:created xsi:type="dcterms:W3CDTF">2013-01-27T09:14:16Z</dcterms:created>
  <dcterms:modified xsi:type="dcterms:W3CDTF">2024-12-04T03:44:38Z</dcterms:modified>
  <cp:category/>
</cp:coreProperties>
</file>